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1" r:id="rId4"/>
    <p:sldId id="285" r:id="rId5"/>
    <p:sldId id="292" r:id="rId6"/>
    <p:sldId id="284" r:id="rId7"/>
    <p:sldId id="293" r:id="rId8"/>
    <p:sldId id="279" r:id="rId9"/>
    <p:sldId id="299" r:id="rId10"/>
    <p:sldId id="280" r:id="rId11"/>
    <p:sldId id="286" r:id="rId12"/>
    <p:sldId id="294" r:id="rId13"/>
    <p:sldId id="289" r:id="rId14"/>
    <p:sldId id="290" r:id="rId15"/>
    <p:sldId id="297" r:id="rId16"/>
    <p:sldId id="296" r:id="rId17"/>
    <p:sldId id="282" r:id="rId18"/>
    <p:sldId id="283" r:id="rId19"/>
    <p:sldId id="298" r:id="rId20"/>
    <p:sldId id="273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ADAC5BD-04F1-4478-9C31-8EB1267FC67E}">
          <p14:sldIdLst>
            <p14:sldId id="256"/>
            <p14:sldId id="257"/>
            <p14:sldId id="291"/>
            <p14:sldId id="285"/>
            <p14:sldId id="292"/>
            <p14:sldId id="284"/>
            <p14:sldId id="293"/>
            <p14:sldId id="279"/>
            <p14:sldId id="299"/>
            <p14:sldId id="280"/>
            <p14:sldId id="286"/>
            <p14:sldId id="294"/>
            <p14:sldId id="289"/>
            <p14:sldId id="290"/>
            <p14:sldId id="297"/>
            <p14:sldId id="296"/>
            <p14:sldId id="282"/>
            <p14:sldId id="283"/>
            <p14:sldId id="298"/>
            <p14:sldId id="27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29B"/>
    <a:srgbClr val="C12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668" y="13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F611A-7F5B-472D-9E82-3E69C7BB8D0B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2EEAB-0B9F-4D35-9A80-6418898BD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7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C38D-3BCF-453D-B84E-1E9E511ABB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0461" y="2456761"/>
            <a:ext cx="4337893" cy="1331778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Удаление шумов в изображении методом </a:t>
            </a:r>
            <a:r>
              <a:rPr lang="en-US" dirty="0"/>
              <a:t>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02CAE-003E-4AD1-97B5-66771253DA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39486" y="5420300"/>
            <a:ext cx="4158868" cy="92541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#</a:t>
            </a:r>
            <a:r>
              <a:rPr lang="ru-RU" dirty="0" err="1"/>
              <a:t>ОбработкаИзображений</a:t>
            </a:r>
            <a:endParaRPr lang="ru-RU" dirty="0"/>
          </a:p>
          <a:p>
            <a:r>
              <a:rPr lang="en-US" dirty="0"/>
              <a:t>#</a:t>
            </a:r>
            <a:r>
              <a:rPr lang="ru-RU" dirty="0" err="1"/>
              <a:t>ПоискСхожестиНаИзображени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26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60CA85-999C-4D38-B021-5E00229AF6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97" y="192024"/>
            <a:ext cx="810223" cy="1107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EF576-D059-40EE-B7DF-948D52321004}"/>
              </a:ext>
            </a:extLst>
          </p:cNvPr>
          <p:cNvSpPr txBox="1"/>
          <p:nvPr userDrawn="1"/>
        </p:nvSpPr>
        <p:spPr>
          <a:xfrm>
            <a:off x="5048479" y="192024"/>
            <a:ext cx="39217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solidFill>
                  <a:schemeClr val="bg1">
                    <a:lumMod val="65000"/>
                  </a:schemeClr>
                </a:solidFill>
              </a:rPr>
              <a:t>ПОЛИТЕХ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Санкт-Петербургский 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Политехнический университет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Петра Великого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69BCB-98F1-42D7-B302-21DF88B75289}"/>
              </a:ext>
            </a:extLst>
          </p:cNvPr>
          <p:cNvSpPr txBox="1"/>
          <p:nvPr userDrawn="1"/>
        </p:nvSpPr>
        <p:spPr>
          <a:xfrm>
            <a:off x="4839485" y="1542361"/>
            <a:ext cx="24567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 smtClean="0">
                <a:solidFill>
                  <a:schemeClr val="bg1"/>
                </a:solidFill>
              </a:rPr>
              <a:t>Студент</a:t>
            </a:r>
            <a:r>
              <a:rPr lang="en-US" sz="1350" dirty="0" smtClean="0">
                <a:solidFill>
                  <a:schemeClr val="bg1"/>
                </a:solidFill>
              </a:rPr>
              <a:t>:</a:t>
            </a:r>
            <a:r>
              <a:rPr lang="ru-RU" sz="1350" dirty="0" smtClean="0">
                <a:solidFill>
                  <a:schemeClr val="bg1"/>
                </a:solidFill>
              </a:rPr>
              <a:t> Чепулис</a:t>
            </a:r>
            <a:r>
              <a:rPr lang="ru-RU" sz="1350" baseline="0" dirty="0" smtClean="0">
                <a:solidFill>
                  <a:schemeClr val="bg1"/>
                </a:solidFill>
              </a:rPr>
              <a:t> Михаил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013474" y="1561902"/>
            <a:ext cx="19848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</a:t>
            </a:r>
            <a:r>
              <a:rPr lang="ru-RU" sz="1350" dirty="0" smtClean="0">
                <a:solidFill>
                  <a:schemeClr val="bg1"/>
                </a:solidFill>
              </a:rPr>
              <a:t>36300101/60201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99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26" y="6492875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296247" y="1561902"/>
            <a:ext cx="17021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43601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  <a:r>
              <a:rPr lang="ru-RU" sz="1350" dirty="0">
                <a:solidFill>
                  <a:schemeClr val="bg1"/>
                </a:solidFill>
              </a:rPr>
              <a:t>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EAF0-DC31-47F5-A1A3-A97C4ABC2A27}"/>
              </a:ext>
            </a:extLst>
          </p:cNvPr>
          <p:cNvSpPr txBox="1"/>
          <p:nvPr userDrawn="1"/>
        </p:nvSpPr>
        <p:spPr>
          <a:xfrm>
            <a:off x="6830784" y="96919"/>
            <a:ext cx="2313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3152630" y="152812"/>
            <a:ext cx="3678154" cy="75573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88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908891" cy="365125"/>
          </a:xfrm>
        </p:spPr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296247" y="1561902"/>
            <a:ext cx="17021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43601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  <a:r>
              <a:rPr lang="ru-RU" sz="1350" dirty="0">
                <a:solidFill>
                  <a:schemeClr val="bg1"/>
                </a:solidFill>
              </a:rPr>
              <a:t>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EAF0-DC31-47F5-A1A3-A97C4ABC2A27}"/>
              </a:ext>
            </a:extLst>
          </p:cNvPr>
          <p:cNvSpPr txBox="1"/>
          <p:nvPr userDrawn="1"/>
        </p:nvSpPr>
        <p:spPr>
          <a:xfrm>
            <a:off x="3743307" y="104047"/>
            <a:ext cx="525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6F8E9-4670-489E-93D0-299604AC8CE5}"/>
              </a:ext>
            </a:extLst>
          </p:cNvPr>
          <p:cNvSpPr txBox="1"/>
          <p:nvPr userDrawn="1"/>
        </p:nvSpPr>
        <p:spPr>
          <a:xfrm>
            <a:off x="1" y="5739789"/>
            <a:ext cx="9088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кафедра</a:t>
            </a:r>
          </a:p>
          <a:p>
            <a:r>
              <a:rPr lang="ru-RU" sz="1050" dirty="0">
                <a:solidFill>
                  <a:schemeClr val="bg1"/>
                </a:solidFill>
              </a:rPr>
              <a:t>прикладная</a:t>
            </a:r>
          </a:p>
          <a:p>
            <a:r>
              <a:rPr lang="ru-RU" sz="1050" dirty="0">
                <a:solidFill>
                  <a:schemeClr val="bg1"/>
                </a:solidFill>
              </a:rPr>
              <a:t>математика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67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0EEEE-94E4-40E3-BA54-B206AED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832" y="2697125"/>
            <a:ext cx="4615379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Название темы презентации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F05EF-F439-46EB-96C9-024F4754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9410" y="5167311"/>
            <a:ext cx="3635566" cy="10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Ключевые слова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2D52B-EF6E-43C7-A537-73FCF39E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6155-1505-4342-A1F8-412CB97B8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7668-E554-4BB7-BE89-3184509FF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3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hyperlink" Target="https://vk.com/doc38035266_542314523?hash=ef1a1101dd5ae2296a&amp;dl=dd397bbd93e0bda57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3D7D-BC4C-40F3-A9EB-1E4A8672E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Naïve Online Risk Minimization Algorithm (NORMA)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1F0BA-C51F-4225-9261-AEB8101E1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374" y="1039100"/>
                <a:ext cx="8675077" cy="280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Настраиваемые параметры: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Параметры ядра (если есть):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Параметр </a:t>
                </a:r>
                <a:r>
                  <a:rPr lang="ru-RU" dirty="0"/>
                  <a:t>регуляризации: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Зафиксированные параметры: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ea typeface="Cambria Math" panose="02040503050406030204" pitchFamily="18" charset="0"/>
                  </a:rPr>
                  <a:t>Начальное значение скорости обучения: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ru-RU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ea typeface="Cambria Math" panose="02040503050406030204" pitchFamily="18" charset="0"/>
                  </a:rPr>
                  <a:t>Скорость обучения</a:t>
                </a:r>
                <a:r>
                  <a:rPr lang="ru-RU" dirty="0">
                    <a:ea typeface="Cambria Math" panose="02040503050406030204" pitchFamily="18" charset="0"/>
                  </a:rPr>
                  <a:t>:</a:t>
                </a:r>
                <a:r>
                  <a:rPr lang="ru-RU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b="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ea typeface="Cambria Math" panose="02040503050406030204" pitchFamily="18" charset="0"/>
                  </a:rPr>
                  <a:t>Параметры функции потерь: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endParaRPr lang="ru-RU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Настройка производится перебором по сетке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" y="1039100"/>
                <a:ext cx="8675077" cy="2801986"/>
              </a:xfrm>
              <a:prstGeom prst="rect">
                <a:avLst/>
              </a:prstGeom>
              <a:blipFill>
                <a:blip r:embed="rId2"/>
                <a:stretch>
                  <a:fillRect l="-632" t="-1087" b="-2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243896"/>
            <a:ext cx="3170324" cy="2377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38088" y="3874564"/>
                <a:ext cx="3205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плохая настройка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88" y="3874564"/>
                <a:ext cx="3205686" cy="369332"/>
              </a:xfrm>
              <a:prstGeom prst="rect">
                <a:avLst/>
              </a:prstGeom>
              <a:blipFill>
                <a:blip r:embed="rId4"/>
                <a:stretch>
                  <a:fillRect t="-10000" r="-95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71" y="4245991"/>
            <a:ext cx="3167529" cy="237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97296" y="3874564"/>
                <a:ext cx="2813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–</a:t>
                </a:r>
                <a:r>
                  <a:rPr lang="ru-RU" dirty="0" smtClean="0"/>
                  <a:t>хорошая настройка</a:t>
                </a:r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96" y="3874564"/>
                <a:ext cx="2813784" cy="369332"/>
              </a:xfrm>
              <a:prstGeom prst="rect">
                <a:avLst/>
              </a:prstGeom>
              <a:blipFill>
                <a:blip r:embed="rId6"/>
                <a:stretch>
                  <a:fillRect t="-10000" r="-130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0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2800" y="1356659"/>
                <a:ext cx="7715623" cy="1684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Выбор ядра: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Линейно разделимые классы – Линейное ядро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Л</a:t>
                </a:r>
                <a:r>
                  <a:rPr lang="ru-RU" dirty="0" smtClean="0"/>
                  <a:t>инейно неразделимые классы </a:t>
                </a:r>
                <a:r>
                  <a:rPr lang="ru-RU" dirty="0"/>
                  <a:t>– </a:t>
                </a:r>
                <a:r>
                  <a:rPr lang="ru-RU" dirty="0" smtClean="0"/>
                  <a:t>Гауссово ядро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356659"/>
                <a:ext cx="7715623" cy="1684307"/>
              </a:xfrm>
              <a:prstGeom prst="rect">
                <a:avLst/>
              </a:prstGeom>
              <a:blipFill>
                <a:blip r:embed="rId2"/>
                <a:stretch>
                  <a:fillRect l="-632" t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70966" y="3550024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Линейно разделимые классы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082989" y="3550024"/>
            <a:ext cx="34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Линейно неразделимые классы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4" y="3999753"/>
            <a:ext cx="1830792" cy="13730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6" y="3999753"/>
            <a:ext cx="1822823" cy="13671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41" y="3999753"/>
            <a:ext cx="1822824" cy="13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9893" y="3870734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5270" y="113307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72141" y="1039190"/>
                <a:ext cx="4751293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/>
                  <a:t>Линейно разделимые </a:t>
                </a:r>
                <a:r>
                  <a:rPr lang="ru-RU" sz="1600" dirty="0" smtClean="0"/>
                  <a:t>классы</a:t>
                </a:r>
                <a:endParaRPr lang="ru-RU" sz="1600" dirty="0"/>
              </a:p>
              <a:p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	1.0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en-US" sz="1600" dirty="0" smtClean="0"/>
                  <a:t>0.99</a:t>
                </a:r>
              </a:p>
              <a:p>
                <a:r>
                  <a:rPr lang="ru-RU" sz="1600" dirty="0"/>
                  <a:t>Точность </a:t>
                </a:r>
                <a:r>
                  <a:rPr lang="ru-RU" sz="1600" dirty="0" smtClean="0"/>
                  <a:t>редуцированного классификатора:</a:t>
                </a:r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тренировочной выборке: 	1.0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en-US" sz="1600" dirty="0"/>
                  <a:t>0.99</a:t>
                </a:r>
              </a:p>
              <a:p>
                <a:r>
                  <a:rPr lang="ru-RU" sz="1600" dirty="0" smtClean="0"/>
                  <a:t>Параметры </a:t>
                </a:r>
                <a:r>
                  <a:rPr lang="ru-RU" sz="1600" dirty="0"/>
                  <a:t>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=6.4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С=0.00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09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- Линейное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1" y="1039190"/>
                <a:ext cx="4751293" cy="2831544"/>
              </a:xfrm>
              <a:prstGeom prst="rect">
                <a:avLst/>
              </a:prstGeom>
              <a:blipFill>
                <a:blip r:embed="rId2"/>
                <a:stretch>
                  <a:fillRect l="-641" t="-645" b="-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  <a:blipFill>
                <a:blip r:embed="rId3"/>
                <a:stretch>
                  <a:fillRect l="-1345" t="-4673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792" y="4459306"/>
            <a:ext cx="2417984" cy="18134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52" y="1779405"/>
            <a:ext cx="2635624" cy="19767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726" y="4318488"/>
            <a:ext cx="2605741" cy="19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2229" y="3968738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5270" y="113307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72142" y="1039190"/>
                <a:ext cx="497621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Линейно разделимые </a:t>
                </a:r>
                <a:r>
                  <a:rPr lang="ru-RU" sz="1600" dirty="0" smtClean="0"/>
                  <a:t>классы</a:t>
                </a:r>
                <a:r>
                  <a:rPr lang="ru-RU" sz="1600" dirty="0" smtClean="0"/>
                  <a:t/>
                </a:r>
                <a:br>
                  <a:rPr lang="ru-RU" sz="1600" dirty="0" smtClean="0"/>
                </a:br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	1.0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ru-RU" sz="1600" dirty="0" smtClean="0"/>
                  <a:t>1.0</a:t>
                </a:r>
              </a:p>
              <a:p>
                <a:r>
                  <a:rPr lang="ru-RU" sz="1600" dirty="0"/>
                  <a:t>Точность редуцированного классификатора: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тренировочной выборке: 	1.0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ru-RU" sz="1600" dirty="0" smtClean="0"/>
                  <a:t>1.0</a:t>
                </a:r>
                <a:endParaRPr lang="ru-RU" sz="1600" dirty="0"/>
              </a:p>
              <a:p>
                <a:r>
                  <a:rPr lang="ru-RU" sz="1600" dirty="0"/>
                  <a:t>Параметры 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=3.9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С=0.0016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- Линейное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2" y="1039190"/>
                <a:ext cx="4976214" cy="2800767"/>
              </a:xfrm>
              <a:prstGeom prst="rect">
                <a:avLst/>
              </a:prstGeom>
              <a:blipFill>
                <a:blip r:embed="rId2"/>
                <a:stretch>
                  <a:fillRect l="-612" t="-652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  <a:blipFill>
                <a:blip r:embed="rId3"/>
                <a:stretch>
                  <a:fillRect l="-1345" t="-4673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69" y="4379780"/>
            <a:ext cx="2703520" cy="20276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56" y="1722268"/>
            <a:ext cx="2673668" cy="20052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897" y="4338070"/>
            <a:ext cx="2563906" cy="19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023" y="388586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5270" y="113307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0188" y="1023545"/>
                <a:ext cx="5199529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/>
                  <a:t>Расположим классы </a:t>
                </a:r>
                <a:r>
                  <a:rPr lang="ru-RU" sz="1600" dirty="0" smtClean="0"/>
                  <a:t>ближе</a:t>
                </a:r>
                <a:r>
                  <a:rPr lang="ru-RU" sz="1600" dirty="0" smtClean="0"/>
                  <a:t/>
                </a:r>
                <a:br>
                  <a:rPr lang="ru-RU" sz="1600" dirty="0" smtClean="0"/>
                </a:br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</a:t>
                </a:r>
                <a:r>
                  <a:rPr lang="ru-RU" sz="1600" dirty="0"/>
                  <a:t>	</a:t>
                </a:r>
                <a:r>
                  <a:rPr lang="en-US" sz="1600" dirty="0" smtClean="0"/>
                  <a:t>1.0</a:t>
                </a:r>
                <a:endParaRPr lang="ru-RU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en-US" sz="1600" dirty="0" smtClean="0"/>
                  <a:t>1.0</a:t>
                </a:r>
                <a:endParaRPr lang="ru-RU" sz="1600" dirty="0" smtClean="0"/>
              </a:p>
              <a:p>
                <a:r>
                  <a:rPr lang="ru-RU" sz="1600" dirty="0"/>
                  <a:t>Точность редуцированного классификатора: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тренировочной выборке: 	1.0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ru-RU" sz="1600" dirty="0" smtClean="0"/>
                  <a:t>1.0</a:t>
                </a:r>
                <a:endParaRPr lang="ru-RU" sz="1600" dirty="0"/>
              </a:p>
              <a:p>
                <a:r>
                  <a:rPr lang="ru-RU" sz="1600" dirty="0"/>
                  <a:t>Параметры 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С=0.0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- Линейное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8" y="1023545"/>
                <a:ext cx="5199529" cy="2800767"/>
              </a:xfrm>
              <a:prstGeom prst="rect">
                <a:avLst/>
              </a:prstGeom>
              <a:blipFill>
                <a:blip r:embed="rId2"/>
                <a:stretch>
                  <a:fillRect l="-586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74" y="4415199"/>
            <a:ext cx="2643420" cy="1982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19" y="3812975"/>
                <a:ext cx="3626330" cy="646331"/>
              </a:xfrm>
              <a:prstGeom prst="rect">
                <a:avLst/>
              </a:prstGeom>
              <a:blipFill>
                <a:blip r:embed="rId5"/>
                <a:stretch>
                  <a:fillRect l="-1345" t="-4673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26" y="1710719"/>
            <a:ext cx="2854812" cy="214110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19" y="4150911"/>
            <a:ext cx="3261669" cy="24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5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023" y="388586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2809" y="1156131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0188" y="1023545"/>
                <a:ext cx="5026211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/>
                  <a:t>Ещё </a:t>
                </a:r>
                <a:r>
                  <a:rPr lang="ru-RU" sz="1600" dirty="0" smtClean="0"/>
                  <a:t>ближе</a:t>
                </a:r>
                <a:r>
                  <a:rPr lang="ru-RU" sz="1600" dirty="0" smtClean="0"/>
                  <a:t/>
                </a:r>
                <a:br>
                  <a:rPr lang="ru-RU" sz="1600" dirty="0" smtClean="0"/>
                </a:br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</a:t>
                </a:r>
                <a:r>
                  <a:rPr lang="ru-RU" sz="1600" dirty="0"/>
                  <a:t>	0</a:t>
                </a:r>
                <a:r>
                  <a:rPr lang="en-US" sz="1600" dirty="0" smtClean="0"/>
                  <a:t>.</a:t>
                </a:r>
                <a:r>
                  <a:rPr lang="ru-RU" sz="1600" dirty="0" smtClean="0"/>
                  <a:t>95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ru-RU" sz="1600" dirty="0" smtClean="0"/>
                  <a:t>0.934</a:t>
                </a:r>
              </a:p>
              <a:p>
                <a:r>
                  <a:rPr lang="ru-RU" sz="1600" dirty="0"/>
                  <a:t>Точность редуцированного классификатора: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тренировочной выборке: 	</a:t>
                </a:r>
                <a:r>
                  <a:rPr lang="ru-RU" sz="1600" dirty="0" smtClean="0"/>
                  <a:t>0.92</a:t>
                </a:r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ru-RU" sz="1600" dirty="0" smtClean="0"/>
                  <a:t>0.934</a:t>
                </a:r>
                <a:endParaRPr lang="ru-RU" sz="1600" dirty="0"/>
              </a:p>
              <a:p>
                <a:r>
                  <a:rPr lang="ru-RU" sz="1600" dirty="0" smtClean="0"/>
                  <a:t>Параметры </a:t>
                </a:r>
                <a:r>
                  <a:rPr lang="ru-RU" sz="1600" dirty="0"/>
                  <a:t>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=0.53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С=0.0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- Линейное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8" y="1023545"/>
                <a:ext cx="5026211" cy="2800767"/>
              </a:xfrm>
              <a:prstGeom prst="rect">
                <a:avLst/>
              </a:prstGeom>
              <a:blipFill>
                <a:blip r:embed="rId2"/>
                <a:stretch>
                  <a:fillRect l="-606" t="-654" b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5228256" y="3801058"/>
                <a:ext cx="36263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56" y="3801058"/>
                <a:ext cx="3626330" cy="646331"/>
              </a:xfrm>
              <a:prstGeom prst="rect">
                <a:avLst/>
              </a:prstGeom>
              <a:blipFill>
                <a:blip r:embed="rId3"/>
                <a:stretch>
                  <a:fillRect l="-1513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14" y="4447389"/>
            <a:ext cx="2990228" cy="22426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09" y="1755571"/>
            <a:ext cx="2623227" cy="196742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668" y="4255199"/>
            <a:ext cx="2868706" cy="215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6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023" y="388586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2809" y="1156131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0188" y="1023545"/>
                <a:ext cx="5212621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/>
                  <a:t>Увеличим мощность обучающей выборки до </a:t>
                </a:r>
                <a:r>
                  <a:rPr lang="ru-RU" sz="1600" dirty="0" smtClean="0"/>
                  <a:t>249</a:t>
                </a:r>
                <a:r>
                  <a:rPr lang="ru-RU" sz="1600" dirty="0" smtClean="0"/>
                  <a:t/>
                </a:r>
                <a:br>
                  <a:rPr lang="ru-RU" sz="1600" dirty="0" smtClean="0"/>
                </a:br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</a:t>
                </a:r>
                <a:r>
                  <a:rPr lang="ru-RU" sz="1600" dirty="0"/>
                  <a:t>	</a:t>
                </a:r>
                <a:r>
                  <a:rPr lang="en-US" sz="1600" dirty="0" smtClean="0"/>
                  <a:t>1.0</a:t>
                </a:r>
                <a:endParaRPr lang="ru-RU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ru-RU" sz="1600" dirty="0" smtClean="0"/>
                  <a:t>0.996</a:t>
                </a:r>
                <a:endParaRPr lang="ru-RU" sz="1600" dirty="0" smtClean="0"/>
              </a:p>
              <a:p>
                <a:r>
                  <a:rPr lang="ru-RU" sz="1600" dirty="0" smtClean="0"/>
                  <a:t>Точность редуцированного классификатора: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</a:t>
                </a:r>
                <a:r>
                  <a:rPr lang="ru-RU" sz="1600" dirty="0"/>
                  <a:t>тренировочной выборке: 	</a:t>
                </a:r>
                <a:r>
                  <a:rPr lang="ru-RU" sz="1600" dirty="0" smtClean="0"/>
                  <a:t>0.996</a:t>
                </a:r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ru-RU" sz="1600" dirty="0" smtClean="0"/>
                  <a:t>0.996</a:t>
                </a:r>
                <a:endParaRPr lang="ru-RU" sz="1600" dirty="0" smtClean="0"/>
              </a:p>
              <a:p>
                <a:r>
                  <a:rPr lang="ru-RU" sz="1600" dirty="0" smtClean="0"/>
                  <a:t>Параметры </a:t>
                </a:r>
                <a:r>
                  <a:rPr lang="ru-RU" sz="1600" dirty="0"/>
                  <a:t>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=0.294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С=0.0</m:t>
                    </m:r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07</m:t>
                    </m:r>
                  </m:oMath>
                </a14:m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- Линейное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8" y="1023545"/>
                <a:ext cx="5212621" cy="2831544"/>
              </a:xfrm>
              <a:prstGeom prst="rect">
                <a:avLst/>
              </a:prstGeom>
              <a:blipFill>
                <a:blip r:embed="rId2"/>
                <a:stretch>
                  <a:fillRect l="-584" t="-647" b="-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5228256" y="3801058"/>
                <a:ext cx="36263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56" y="3801058"/>
                <a:ext cx="3626330" cy="646331"/>
              </a:xfrm>
              <a:prstGeom prst="rect">
                <a:avLst/>
              </a:prstGeom>
              <a:blipFill>
                <a:blip r:embed="rId3"/>
                <a:stretch>
                  <a:fillRect l="-1513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40" y="4416901"/>
            <a:ext cx="2844801" cy="213360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09" y="1760057"/>
            <a:ext cx="2737224" cy="20529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82" y="4255199"/>
            <a:ext cx="2892612" cy="2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7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384" y="3979661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линия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5270" y="985643"/>
                <a:ext cx="311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на каждом шаге обучения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70" y="985643"/>
                <a:ext cx="3119718" cy="646331"/>
              </a:xfrm>
              <a:prstGeom prst="rect">
                <a:avLst/>
              </a:prstGeom>
              <a:blipFill>
                <a:blip r:embed="rId2"/>
                <a:stretch>
                  <a:fillRect l="-1563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78118" y="1234372"/>
                <a:ext cx="484254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/>
                  <a:t>Линейно неразделимые классы</a:t>
                </a:r>
                <a:r>
                  <a:rPr lang="ru-RU" sz="1600" dirty="0" smtClean="0"/>
                  <a:t>:</a:t>
                </a:r>
                <a:r>
                  <a:rPr lang="ru-RU" sz="1600" dirty="0" smtClean="0"/>
                  <a:t/>
                </a:r>
                <a:br>
                  <a:rPr lang="ru-RU" sz="1600" dirty="0" smtClean="0"/>
                </a:br>
                <a:r>
                  <a:rPr lang="ru-RU" sz="1600" dirty="0" smtClean="0"/>
                  <a:t>Точность классификации: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тренировочной выборке: 	</a:t>
                </a:r>
                <a:r>
                  <a:rPr lang="en-US" sz="1600" dirty="0" smtClean="0"/>
                  <a:t>1.0</a:t>
                </a:r>
                <a:endParaRPr lang="ru-RU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 smtClean="0"/>
                  <a:t>на тестовой выборке: 		</a:t>
                </a:r>
                <a:r>
                  <a:rPr lang="ru-RU" sz="1600" dirty="0" smtClean="0"/>
                  <a:t>1.0</a:t>
                </a:r>
              </a:p>
              <a:p>
                <a:r>
                  <a:rPr lang="ru-RU" sz="1600" dirty="0"/>
                  <a:t>Точность редуцированного классификатора: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тренировочной выборке: 	</a:t>
                </a:r>
                <a:r>
                  <a:rPr lang="ru-RU" sz="1600" dirty="0" smtClean="0"/>
                  <a:t>1.0</a:t>
                </a:r>
                <a:endParaRPr lang="ru-R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на тестовой выборке: 		</a:t>
                </a:r>
                <a:r>
                  <a:rPr lang="ru-RU" sz="1600" dirty="0" smtClean="0"/>
                  <a:t>1.0</a:t>
                </a:r>
                <a:endParaRPr lang="en-US" sz="1600" dirty="0" smtClean="0"/>
              </a:p>
              <a:p>
                <a:r>
                  <a:rPr lang="ru-RU" sz="1600" dirty="0"/>
                  <a:t>Параметры машины: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ru-R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=0.00012</m:t>
                    </m:r>
                  </m:oMath>
                </a14:m>
                <a:endParaRPr lang="en-US" sz="16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С=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ru-RU" sz="1600" dirty="0"/>
                  <a:t>49.3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Ядро </a:t>
                </a:r>
                <a:r>
                  <a:rPr lang="ru-RU" sz="1600" dirty="0" smtClean="0"/>
                  <a:t>– Гауссово (</a:t>
                </a: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=1.18)</m:t>
                    </m:r>
                  </m:oMath>
                </a14:m>
                <a:endParaRPr lang="ru-RU" sz="16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8" y="1234372"/>
                <a:ext cx="4842540" cy="2800767"/>
              </a:xfrm>
              <a:prstGeom prst="rect">
                <a:avLst/>
              </a:prstGeom>
              <a:blipFill>
                <a:blip r:embed="rId3"/>
                <a:stretch>
                  <a:fillRect l="-629" t="-652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82" y="4557412"/>
            <a:ext cx="2820894" cy="211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5187576" y="3911081"/>
                <a:ext cx="34304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76" y="3911081"/>
                <a:ext cx="3430495" cy="646331"/>
              </a:xfrm>
              <a:prstGeom prst="rect">
                <a:avLst/>
              </a:prstGeom>
              <a:blipFill>
                <a:blip r:embed="rId6"/>
                <a:stretch>
                  <a:fillRect l="-1599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40" y="1587606"/>
            <a:ext cx="3097966" cy="23234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00" y="4348993"/>
            <a:ext cx="2366682" cy="1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8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52630" y="152812"/>
            <a:ext cx="3860844" cy="755735"/>
          </a:xfrm>
        </p:spPr>
        <p:txBody>
          <a:bodyPr/>
          <a:lstStyle/>
          <a:p>
            <a:r>
              <a:rPr lang="ru-RU" dirty="0" smtClean="0"/>
              <a:t>Преимущества и недостатки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3975" y="1362635"/>
            <a:ext cx="8384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Онлайн алгоритм</a:t>
            </a:r>
          </a:p>
          <a:p>
            <a:endParaRPr lang="ru-RU" dirty="0" smtClean="0"/>
          </a:p>
          <a:p>
            <a:r>
              <a:rPr lang="ru-RU" dirty="0" smtClean="0"/>
              <a:t>Недостатки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Все обучающие векторы становятся опорными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mtClean="0"/>
              <a:t>Зависит </a:t>
            </a:r>
            <a:r>
              <a:rPr lang="ru-RU" dirty="0" smtClean="0"/>
              <a:t>не только от обучающей выборки, но и от порядка элемента в 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3" y="4007462"/>
            <a:ext cx="2623671" cy="19677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27" y="3971602"/>
            <a:ext cx="2719294" cy="2039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44564" y="3602270"/>
            <a:ext cx="332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Отсортировано по классам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01826" y="3602270"/>
            <a:ext cx="305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Случайный порядок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4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03165" y="1080284"/>
            <a:ext cx="83849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Опорными векторами становятся почти все «последние» элементы обучающей выборки. «</a:t>
            </a:r>
            <a:r>
              <a:rPr lang="ru-RU" sz="1600" dirty="0"/>
              <a:t>Н</a:t>
            </a:r>
            <a:r>
              <a:rPr lang="ru-RU" sz="1600" dirty="0" smtClean="0"/>
              <a:t>ачальные» векторы имеют коэффициенты близкие к нулю и вклад в результат почти не вносят. Однако мы не можем их просто «выкинуть», т.к. они же могут иметь весомые коэффициенты на промежуточных шагах обучения. В итоговой же машине решающая функция вычисляется как сумма, и векторы с близкими к нулю коэффициентами можно в ней не учитывать так как они вносят крайне незначительный вклад в результат</a:t>
            </a:r>
            <a:r>
              <a:rPr lang="ru-RU" sz="1600" dirty="0" smtClean="0"/>
              <a:t>.</a:t>
            </a:r>
          </a:p>
          <a:p>
            <a:r>
              <a:rPr lang="ru-RU" sz="1600" dirty="0" smtClean="0"/>
              <a:t>На примерах видно, что даже если обнулить все коэффициенты меньшие 10% от максимального, то результаты классификации остаются приемлемыми.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Векторы, коэффициенты при которых равны нулю не вносят никакого вклада ни на одном из шагов обучения. И, вроде, их можно было бы и исключить, но при вычислении коэффициентов учитываются мощность выборки и скорость обучения (зависит от номера шага). Их изменения могут значительно повлиять на ход алгоритма.</a:t>
            </a:r>
          </a:p>
          <a:p>
            <a:endParaRPr lang="ru-RU" sz="1600" dirty="0" smtClean="0"/>
          </a:p>
          <a:p>
            <a:endParaRPr lang="ru-RU" sz="1600" dirty="0"/>
          </a:p>
          <a:p>
            <a:r>
              <a:rPr lang="ru-RU" sz="1600" dirty="0" smtClean="0"/>
              <a:t>Так как </a:t>
            </a:r>
            <a:r>
              <a:rPr lang="en-US" sz="1600" dirty="0" smtClean="0"/>
              <a:t>NORMA – </a:t>
            </a:r>
            <a:r>
              <a:rPr lang="ru-RU" sz="1600" dirty="0" smtClean="0"/>
              <a:t>онлайн алгоритм, то прервав обучение на любом шаге мы получим решающую функцию. На основании этой функции можно делать выбор о необходимости продолжения обучения.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4185" y="252046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План Презентации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138" y="1500554"/>
            <a:ext cx="8135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Постановка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Базовая идея </a:t>
            </a:r>
            <a:r>
              <a:rPr lang="ru-RU" sz="2400" dirty="0" smtClean="0"/>
              <a:t>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Псевдокод </a:t>
            </a:r>
            <a:r>
              <a:rPr lang="en-US" sz="2400" dirty="0" smtClean="0"/>
              <a:t>NORMA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Настройка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Примеры классификации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Преимущества и недостатки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Выводы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Источники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31276" y="2766646"/>
            <a:ext cx="711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Спасибо за внимание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294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Источники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8554" y="1254369"/>
                <a:ext cx="81592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𝐽𝑦𝑟𝑘𝑖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𝐾𝑖𝑣𝑖𝑛𝑒𝑛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  «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𝑂𝑛𝑙𝑖𝑛𝑒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𝐾𝑒𝑟𝑛𝑒𝑙𝑠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[</a:t>
                </a:r>
                <a:r>
                  <a:rPr lang="ru-RU" dirty="0" smtClean="0"/>
                  <a:t>электронный ресурс</a:t>
                </a:r>
                <a:r>
                  <a:rPr lang="en-US" dirty="0" smtClean="0"/>
                  <a:t>]</a:t>
                </a:r>
                <a:r>
                  <a:rPr lang="ru-RU" dirty="0" smtClean="0"/>
                  <a:t> </a:t>
                </a:r>
                <a:r>
                  <a:rPr lang="en-US" dirty="0" smtClean="0"/>
                  <a:t>URL: </a:t>
                </a:r>
                <a:r>
                  <a:rPr lang="en-US" dirty="0">
                    <a:hlinkClick r:id="rId2"/>
                  </a:rPr>
                  <a:t>https://vk.com/doc38035266_542314523?hash=ef1a1101dd5ae2296a&amp;dl=dd397bbd93e0bda579</a:t>
                </a:r>
                <a:endParaRPr lang="en-US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 smtClean="0"/>
              </a:p>
              <a:p>
                <a:endParaRPr lang="ru-RU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4" y="1254369"/>
                <a:ext cx="8159261" cy="1754326"/>
              </a:xfrm>
              <a:prstGeom prst="rect">
                <a:avLst/>
              </a:prstGeom>
              <a:blipFill>
                <a:blip r:embed="rId3"/>
                <a:stretch>
                  <a:fillRect l="-523" t="-2083" r="-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4682" y="1213224"/>
                <a:ext cx="8665883" cy="468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Рассматривается входное пространство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выходное пространство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/>
                  <a:t>Обучение основа на данных выборки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составленное согласно некоторому фиксированному неизвестному распределению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по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dirty="0" smtClean="0"/>
                  <a:t>. Цель бинарной классификации – вывести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гипотезу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err="1" smtClean="0"/>
                  <a:t>минимизирующую</a:t>
                </a:r>
                <a:r>
                  <a:rPr lang="ru-RU" dirty="0" smtClean="0"/>
                  <a:t> риск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 smtClean="0"/>
                  <a:t>, соответствующий ошибке обобщения.</a:t>
                </a:r>
              </a:p>
              <a:p>
                <a:r>
                  <a:rPr lang="ru-RU" dirty="0" smtClean="0"/>
                  <a:t>Риск: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𝑑𝑝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Рассматриваемая функция потерь: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 smtClean="0"/>
                  <a:t> параметр функции потерь</a:t>
                </a:r>
              </a:p>
              <a:p>
                <a:endParaRPr lang="ru-RU" dirty="0"/>
              </a:p>
              <a:p>
                <a:r>
                  <a:rPr lang="en-US" dirty="0"/>
                  <a:t>SVM </a:t>
                </a:r>
                <a:r>
                  <a:rPr lang="ru-RU" dirty="0"/>
                  <a:t>переносят входные данные в пространство признаков и выполняют линейную классификацию в этом пространстве. Для переноса используется ядерная функция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82" y="1213224"/>
                <a:ext cx="8665883" cy="4681731"/>
              </a:xfrm>
              <a:prstGeom prst="rect">
                <a:avLst/>
              </a:prstGeom>
              <a:blipFill>
                <a:blip r:embed="rId2"/>
                <a:stretch>
                  <a:fillRect l="-633" t="-6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58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0423" y="1320800"/>
                <a:ext cx="84507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NORMA – Naive Online Risk Minimization Algorithm</a:t>
                </a:r>
                <a:endParaRPr lang="ru-RU" dirty="0" smtClean="0"/>
              </a:p>
              <a:p>
                <a:r>
                  <a:rPr lang="ru-RU" dirty="0" smtClean="0"/>
                  <a:t>Для получения гипотезы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dirty="0" smtClean="0"/>
                  <a:t>, алгоритм </a:t>
                </a:r>
                <a:r>
                  <a:rPr lang="en-US" dirty="0" smtClean="0"/>
                  <a:t>NORMA </a:t>
                </a:r>
                <a:r>
                  <a:rPr lang="ru-RU" dirty="0" smtClean="0"/>
                  <a:t>вырабатывает последовательность гипотез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где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0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ru-RU" dirty="0" smtClean="0"/>
                  <a:t>некоторая произвольная гипотеза</a:t>
                </a:r>
                <a:endParaRPr lang="en-US" dirty="0" smtClean="0"/>
              </a:p>
              <a:p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для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dirty="0" smtClean="0"/>
                  <a:t> построенная после поступления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dirty="0" smtClean="0"/>
                  <a:t>-го образца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23" y="1320800"/>
                <a:ext cx="8450730" cy="2031325"/>
              </a:xfrm>
              <a:prstGeom prst="rect">
                <a:avLst/>
              </a:prstGeom>
              <a:blipFill>
                <a:blip r:embed="rId2"/>
                <a:stretch>
                  <a:fillRect l="-649" t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47" y="3012141"/>
            <a:ext cx="3842870" cy="28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5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Базовая идея алгоритма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362" y="1338729"/>
                <a:ext cx="8696512" cy="345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Определим мгновенный риск: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(∗)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 smtClean="0"/>
              </a:p>
              <a:p>
                <a:r>
                  <a:rPr lang="en-US" dirty="0" smtClean="0"/>
                  <a:t>NORMA</a:t>
                </a:r>
                <a:r>
                  <a:rPr lang="ru-RU" dirty="0" smtClean="0"/>
                  <a:t> производит градиентный спуск в направлении минимума мгновенного риска.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 smtClean="0"/>
                  <a:t>скорость обучения</a:t>
                </a:r>
              </a:p>
              <a:p>
                <a:r>
                  <a:rPr lang="ru-RU" dirty="0" smtClean="0"/>
                  <a:t>Подставив в вместо мгновенного риска его выражение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ru-RU" dirty="0" smtClean="0"/>
                  <a:t> получим: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2" y="1338729"/>
                <a:ext cx="8696512" cy="3458639"/>
              </a:xfrm>
              <a:prstGeom prst="rect">
                <a:avLst/>
              </a:prstGeom>
              <a:blipFill>
                <a:blip r:embed="rId2"/>
                <a:stretch>
                  <a:fillRect l="-561" t="-1058" r="-210" b="-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6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6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6282" y="1201271"/>
                <a:ext cx="8522447" cy="432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Функция потерь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Тогда:</a:t>
                </a:r>
                <a:br>
                  <a:rPr lang="ru-RU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Выберем в качестве начально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Тогда </a:t>
                </a:r>
                <a:r>
                  <a:rPr lang="ru-RU" dirty="0" smtClean="0"/>
                  <a:t>решающая </a:t>
                </a:r>
                <a:r>
                  <a:rPr lang="ru-RU" dirty="0"/>
                  <a:t>функция на каждом шаге обучения имеет вид: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b="0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Где: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при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при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82" y="1201271"/>
                <a:ext cx="8522447" cy="4324710"/>
              </a:xfrm>
              <a:prstGeom prst="rect">
                <a:avLst/>
              </a:prstGeom>
              <a:blipFill>
                <a:blip r:embed="rId2"/>
                <a:stretch>
                  <a:fillRect l="-644" t="-1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07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6517" y="1207248"/>
                <a:ext cx="8522447" cy="539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Воспользуемся стандартным дополнением постоянного смещения </a:t>
                </a:r>
                <a:r>
                  <a:rPr lang="en-US" dirty="0" smtClean="0">
                    <a:latin typeface="Cambria Math" panose="02040503050406030204" pitchFamily="18" charset="0"/>
                  </a:rPr>
                  <a:t>b </a:t>
                </a:r>
                <a:r>
                  <a:rPr lang="ru-RU" dirty="0" smtClean="0">
                    <a:latin typeface="Cambria Math" panose="02040503050406030204" pitchFamily="18" charset="0"/>
                  </a:rPr>
                  <a:t>для расширения пространства функций </a:t>
                </a:r>
                <a:r>
                  <a:rPr lang="en-US" dirty="0" smtClean="0">
                    <a:latin typeface="Cambria Math" panose="02040503050406030204" pitchFamily="18" charset="0"/>
                  </a:rPr>
                  <a:t>H</a:t>
                </a:r>
                <a:r>
                  <a:rPr lang="ru-RU" dirty="0" smtClean="0">
                    <a:latin typeface="Cambria Math" panose="02040503050406030204" pitchFamily="18" charset="0"/>
                  </a:rPr>
                  <a:t>.</a:t>
                </a:r>
                <a:endParaRPr lang="ru-RU" b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ru-RU" i="1" dirty="0" smtClean="0">
                    <a:latin typeface="Cambria Math" panose="02040503050406030204" pitchFamily="18" charset="0"/>
                  </a:rPr>
                  <a:t>Где: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/>
                  <a:t>В</a:t>
                </a:r>
                <a:r>
                  <a:rPr lang="ru-RU" dirty="0" smtClean="0"/>
                  <a:t>ыберем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На каждом шаге будем обновлять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/>
                  <a:t>Подставив выражение для  мгновенного риска получим: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 smtClean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17" y="1207248"/>
                <a:ext cx="8522447" cy="5390194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8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Псевдокод </a:t>
            </a:r>
            <a:r>
              <a:rPr lang="en-US" dirty="0" smtClean="0"/>
              <a:t>NORMA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0423" y="1049329"/>
                <a:ext cx="7983416" cy="518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Вход: последовательность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b="0" dirty="0" smtClean="0"/>
              </a:p>
              <a:p>
                <a:r>
                  <a:rPr lang="ru-RU" dirty="0" smtClean="0"/>
                  <a:t>Заранее задаются: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	Скорость обучения: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Ядерная функция:</a:t>
                </a:r>
                <a:r>
                  <a:rPr lang="en-US" dirty="0" smtClean="0"/>
                  <a:t> </a:t>
                </a:r>
                <a:r>
                  <a:rPr lang="ru-RU" dirty="0" smtClean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Параметр регуляризации:		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Мощность обучающей выборки: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 smtClean="0"/>
              </a:p>
              <a:p>
                <a:pPr/>
                <a:r>
                  <a:rPr lang="ru-RU" dirty="0" smtClean="0"/>
                  <a:t>Значения для начала обучения</a:t>
                </a:r>
                <a:r>
                  <a:rPr lang="ru-RU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На каждом шаге решающая </a:t>
                </a:r>
                <a:r>
                  <a:rPr lang="ru-RU" dirty="0">
                    <a:ea typeface="Cambria Math" panose="02040503050406030204" pitchFamily="18" charset="0"/>
                  </a:rPr>
                  <a:t>функция </a:t>
                </a:r>
                <a:r>
                  <a:rPr lang="ru-RU" dirty="0" smtClean="0">
                    <a:ea typeface="Cambria Math" panose="02040503050406030204" pitchFamily="18" charset="0"/>
                  </a:rPr>
                  <a:t>вычисляется по следующей формуле: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Где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 smtClean="0">
                    <a:ea typeface="Cambria Math" panose="02040503050406030204" pitchFamily="18" charset="0"/>
                  </a:rPr>
                  <a:t> элементы тренировочной последовательности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Формула для вычисления градиента функции потерь: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ru-RU" dirty="0" smtClean="0">
                    <a:ea typeface="Cambria Math" panose="02040503050406030204" pitchFamily="18" charset="0"/>
                  </a:rPr>
                  <a:t/>
                </a:r>
                <a:br>
                  <a:rPr lang="ru-RU" dirty="0" smtClean="0">
                    <a:ea typeface="Cambria Math" panose="02040503050406030204" pitchFamily="18" charset="0"/>
                  </a:rPr>
                </a:br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3" y="1049329"/>
                <a:ext cx="7983416" cy="5187702"/>
              </a:xfrm>
              <a:prstGeom prst="rect">
                <a:avLst/>
              </a:prstGeom>
              <a:blipFill>
                <a:blip r:embed="rId2"/>
                <a:stretch>
                  <a:fillRect l="-687" t="-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4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9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Псевдокод </a:t>
            </a:r>
            <a:r>
              <a:rPr lang="en-US" dirty="0" smtClean="0"/>
              <a:t>NORMA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92847" y="964559"/>
                <a:ext cx="8641976" cy="5289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Процесс обучения</a:t>
                </a:r>
                <a:r>
                  <a:rPr lang="en-US" dirty="0" smtClean="0">
                    <a:ea typeface="Cambria Math" panose="02040503050406030204" pitchFamily="18" charset="0"/>
                  </a:rPr>
                  <a:t>: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получаем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очередное значение из обучающей выборки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ru-RU" dirty="0" smtClean="0">
                    <a:ea typeface="Cambria Math" panose="02040503050406030204" pitchFamily="18" charset="0"/>
                  </a:rPr>
                  <a:t>обновляем все предыдущие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n-US" dirty="0" smtClean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Для получения «редуцированного классификатора» - обнулим все коэффициенты, которые ниже некоторого порога.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порог=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dirty="0" smtClean="0"/>
                  <a:t> выбирается пользователем и означат то, какую долю составляет порог от максимального по модулю коэффициента</a:t>
                </a:r>
                <a:endParaRPr lang="en-US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7" y="964559"/>
                <a:ext cx="8641976" cy="5289525"/>
              </a:xfrm>
              <a:prstGeom prst="rect">
                <a:avLst/>
              </a:prstGeom>
              <a:blipFill>
                <a:blip r:embed="rId2"/>
                <a:stretch>
                  <a:fillRect l="-564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242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BD7F5E8-E971-49BA-9515-FEA87C2BA7EC}" vid="{5A42E88A-9715-4FC0-9198-EC14F7F97CB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</TotalTime>
  <Words>2568</Words>
  <Application>Microsoft Office PowerPoint</Application>
  <PresentationFormat>Экран (4:3)</PresentationFormat>
  <Paragraphs>258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Тема Office</vt:lpstr>
      <vt:lpstr>Naïve Online Risk Minimization Algorithm (NORMA)</vt:lpstr>
      <vt:lpstr>Презентация PowerPoint</vt:lpstr>
      <vt:lpstr>Постановка задачи</vt:lpstr>
      <vt:lpstr>Базовая идея алгоритма </vt:lpstr>
      <vt:lpstr>Базовая идея алгоритма </vt:lpstr>
      <vt:lpstr>Базовая идея алгоритма </vt:lpstr>
      <vt:lpstr>Базовая идея алгоритма </vt:lpstr>
      <vt:lpstr>Псевдокод NORMA</vt:lpstr>
      <vt:lpstr>Псевдокод NORMA</vt:lpstr>
      <vt:lpstr>Настройка параметров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Преимущества и недостатки</vt:lpstr>
      <vt:lpstr>Выводы</vt:lpstr>
      <vt:lpstr>Презентация PowerPoint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108</cp:revision>
  <dcterms:created xsi:type="dcterms:W3CDTF">2019-12-15T11:53:41Z</dcterms:created>
  <dcterms:modified xsi:type="dcterms:W3CDTF">2020-05-17T12:27:02Z</dcterms:modified>
</cp:coreProperties>
</file>